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50" r:id="rId2"/>
    <p:sldId id="495" r:id="rId3"/>
    <p:sldId id="584" r:id="rId4"/>
    <p:sldId id="585" r:id="rId5"/>
    <p:sldId id="586" r:id="rId6"/>
    <p:sldId id="539" r:id="rId7"/>
    <p:sldId id="540" r:id="rId8"/>
    <p:sldId id="541" r:id="rId9"/>
    <p:sldId id="542" r:id="rId10"/>
    <p:sldId id="543" r:id="rId11"/>
    <p:sldId id="544" r:id="rId12"/>
    <p:sldId id="591" r:id="rId13"/>
    <p:sldId id="592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89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88" r:id="rId44"/>
    <p:sldId id="575" r:id="rId45"/>
    <p:sldId id="576" r:id="rId46"/>
    <p:sldId id="587" r:id="rId47"/>
    <p:sldId id="577" r:id="rId48"/>
    <p:sldId id="578" r:id="rId49"/>
    <p:sldId id="579" r:id="rId50"/>
    <p:sldId id="580" r:id="rId51"/>
    <p:sldId id="492" r:id="rId52"/>
  </p:sldIdLst>
  <p:sldSz cx="12192000" cy="6858000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2" userDrawn="1">
          <p15:clr>
            <a:srgbClr val="A4A3A4"/>
          </p15:clr>
        </p15:guide>
        <p15:guide id="2" orient="horz" pos="95" userDrawn="1">
          <p15:clr>
            <a:srgbClr val="A4A3A4"/>
          </p15:clr>
        </p15:guide>
        <p15:guide id="3" orient="horz" pos="7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A0C9"/>
    <a:srgbClr val="0067A2"/>
    <a:srgbClr val="00487D"/>
    <a:srgbClr val="F8F1E6"/>
    <a:srgbClr val="E37532"/>
    <a:srgbClr val="F0B986"/>
    <a:srgbClr val="E26E2B"/>
    <a:srgbClr val="CF6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5" autoAdjust="0"/>
    <p:restoredTop sz="94729" autoAdjust="0"/>
  </p:normalViewPr>
  <p:slideViewPr>
    <p:cSldViewPr snapToGrid="0" snapToObjects="1">
      <p:cViewPr varScale="1">
        <p:scale>
          <a:sx n="63" d="100"/>
          <a:sy n="63" d="100"/>
        </p:scale>
        <p:origin x="864" y="39"/>
      </p:cViewPr>
      <p:guideLst>
        <p:guide orient="horz" pos="1112"/>
        <p:guide orient="horz" pos="95"/>
        <p:guide orient="horz" pos="760"/>
        <p:guide pos="3840"/>
        <p:guide pos="2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76"/>
    </p:cViewPr>
  </p:sorterViewPr>
  <p:notesViewPr>
    <p:cSldViewPr snapToGrid="0" snapToObjects="1">
      <p:cViewPr>
        <p:scale>
          <a:sx n="90" d="100"/>
          <a:sy n="90" d="100"/>
        </p:scale>
        <p:origin x="-1824" y="-72"/>
      </p:cViewPr>
      <p:guideLst>
        <p:guide orient="horz" pos="2908"/>
        <p:guide pos="218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E28AFE-2BC5-4C26-8C1C-918873434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424BB-7454-4B08-A58E-0EB2357945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98BF7B-EA59-40CA-A1BC-9F3AEC1CDF7D}" type="datetime1">
              <a:rPr lang="en-US" altLang="en-US"/>
              <a:pPr>
                <a:defRPr/>
              </a:pPr>
              <a:t>1/7/2020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51991-8CE4-42CC-B517-DC741A650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09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378DD-ED86-4208-A659-12B01414C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709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FAB24B-A907-4FB3-89B0-5E313AA89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622724-2E56-432C-A38B-A812490B5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>
              <a:defRPr sz="900" dirty="0">
                <a:latin typeface="Serifa Std 55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Trends in College Pricing 2010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3126D-CF52-4C27-8C58-3831D72543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Serifa Std 55 Roman" charset="0"/>
                <a:cs typeface="+mn-cs"/>
              </a:defRPr>
            </a:lvl1pPr>
          </a:lstStyle>
          <a:p>
            <a:pPr>
              <a:defRPr/>
            </a:pPr>
            <a:fld id="{6BD460FE-23D7-40B6-A757-907CF76E2CD6}" type="datetime1">
              <a:rPr lang="en-US" altLang="en-US"/>
              <a:pPr>
                <a:defRPr/>
              </a:pPr>
              <a:t>1/7/2020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5DEF67-749E-464C-8B9E-0FA2E8A2F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47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1" tIns="46150" rIns="92301" bIns="461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EF8ADC-942B-4D1B-A92D-9257A117F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2900"/>
          </a:xfrm>
          <a:prstGeom prst="rect">
            <a:avLst/>
          </a:prstGeom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1"/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D261A-FC17-4985-81D0-AC478D3D1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70938"/>
            <a:ext cx="3005138" cy="460375"/>
          </a:xfrm>
          <a:prstGeom prst="rect">
            <a:avLst/>
          </a:prstGeom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Helvetica" panose="020B0604020202020204" pitchFamily="34" charset="0"/>
              </a:defRPr>
            </a:lvl1pPr>
          </a:lstStyle>
          <a:p>
            <a:fld id="{92222176-536D-4987-92B9-98968FE0C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000" b="1" kern="1200">
        <a:solidFill>
          <a:schemeClr val="tx1"/>
        </a:solidFill>
        <a:latin typeface="Helvetica" pitchFamily="34" charset="0"/>
        <a:ea typeface="ＭＳ Ｐゴシック" charset="-128"/>
        <a:cs typeface="ＭＳ Ｐゴシック" charset="0"/>
      </a:defRPr>
    </a:lvl1pPr>
    <a:lvl2pPr marL="225425" indent="-111125" algn="l" defTabSz="457200" rtl="0" eaLnBrk="0" fontAlgn="base" hangingPunct="0">
      <a:spcBef>
        <a:spcPct val="30000"/>
      </a:spcBef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Helvetica" pitchFamily="34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84731DD-15B0-4715-A72B-B05DEA05A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5EE21EB-1EC2-4D7D-B5B0-0B7F62510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C3A63E8-EA72-40F2-8D41-5C96829F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CCBCC-9EDF-4065-BADC-61EB664C81AE}" type="slidenum">
              <a:rPr lang="en-US" altLang="en-US"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9395B0B-E23E-4655-9EA9-45BD7BF57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5600D3B-0940-4ABC-BF82-B727C9087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E5B3A2C-4BD8-443D-A562-FF705E26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9714C4-25C7-47A6-8FE5-77B299BBCDD3}" type="slidenum">
              <a:rPr lang="en-US" altLang="en-US"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9395B0B-E23E-4655-9EA9-45BD7BF57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5600D3B-0940-4ABC-BF82-B727C9087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E5B3A2C-4BD8-443D-A562-FF705E26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9714C4-25C7-47A6-8FE5-77B299BBCDD3}" type="slidenum">
              <a:rPr lang="en-US" altLang="en-US"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9395B0B-E23E-4655-9EA9-45BD7BF57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5600D3B-0940-4ABC-BF82-B727C9087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E5B3A2C-4BD8-443D-A562-FF705E26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9714C4-25C7-47A6-8FE5-77B299BBCDD3}" type="slidenum">
              <a:rPr lang="en-US" altLang="en-US"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4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DC6C469-74CD-46B5-9542-11F51B02C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76A9E33-3378-43B4-A938-BD9D3C0B56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B19C3954-6C82-4CC7-8EEE-6BCBE1530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2C1197-AD32-49D7-A920-81AC52106D21}" type="slidenum">
              <a:rPr lang="en-US" altLang="en-US"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ACAC236B-2A3F-48E6-9BE0-CFF38E8BD4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6CDA5604-C5E2-4C9F-A3E7-9A3CC07DB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7B72DE3A-62EE-4D8E-9FC6-940F7B804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E32146-B7FA-497A-BAE8-6B032E8BFFD3}" type="slidenum">
              <a:rPr lang="en-US" altLang="en-US"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FC866D8B-1406-4DBC-9128-BDB7EC995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F8D01B2-9C81-410A-B837-E45838898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ACE661C-9F90-4E10-9EBE-A883C2868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C0EE3A-1F38-47CD-B7A9-D53119CE497C}" type="slidenum">
              <a:rPr lang="en-US" altLang="en-US"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F5F2C1B6-7F50-4257-9F12-F7D2F8A104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27718632-2DF7-4320-9009-2F70CD2AF3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EFF47D87-EA0E-472F-B698-2A9370F5F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918CB2-200D-4464-8D88-CEE8CC1FB6B2}" type="slidenum">
              <a:rPr lang="en-US" altLang="en-US"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331BC248-A203-477C-A7E1-FC784429A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4548E163-2D21-43E3-8E11-BAD9E08A3D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E156133B-600E-4C20-A2D3-A7B97D49F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456E82-C560-4976-9F20-CE1C30F9CF31}" type="slidenum">
              <a:rPr lang="en-US" altLang="en-US"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E0050FB-C67A-4D54-872A-744725E1F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E95E0BC-DF0B-4585-95D2-8431FBF29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6BF34D17-0C37-47E9-8D76-5FC550C37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7BA50E-3072-46EB-9F48-99E62E7D9AB6}" type="slidenum">
              <a:rPr lang="en-US" altLang="en-US"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DC76F363-314B-444F-90E9-A8FFF5790A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931F999B-9350-439C-A5BE-5E69AAD6EB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A9B91B34-7EFC-4E34-9EB9-FF4BC7550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D9CBFF-7F94-40D4-87A5-308404A52124}" type="slidenum">
              <a:rPr lang="en-US" altLang="en-US"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84731DD-15B0-4715-A72B-B05DEA05A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5EE21EB-1EC2-4D7D-B5B0-0B7F62510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C3A63E8-EA72-40F2-8D41-5C96829F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CCBCC-9EDF-4065-BADC-61EB664C81AE}" type="slidenum">
              <a:rPr lang="en-US" altLang="en-US"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1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6C28240-BF40-4B2F-B1F6-246F50926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DA2685FC-786B-4CF2-9788-4EB4B6560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D20DF73-2421-42F4-80AB-BF71B90F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D5F62D-EF02-4A9D-AB8E-DB8AD969656E}" type="slidenum">
              <a:rPr lang="en-US" altLang="en-US"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7DDD71D-7EF1-4EE3-9DC1-ADC119465E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E20B322-A540-4840-AF93-8B62DF5EC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94B2790-FE30-4594-9A5F-BD2A4FB65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EDC7D5-6B30-4293-B1F9-6E062F9B65A2}" type="slidenum">
              <a:rPr lang="en-US" altLang="en-US"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7C272B52-7664-496B-944E-AC14C6B64F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9EBE106-F00C-4C12-87F0-6CA39BE0C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A63D63C4-576C-4B0D-A6AC-75A65B672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38F21-DF0C-4053-9A15-60176931BE98}" type="slidenum">
              <a:rPr lang="en-US" altLang="en-US"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9FB4479D-8739-41BE-BBF3-CFF52FD98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E38C46EB-36E4-498B-975A-9BCDDF576B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34CDB4C-9D8D-4314-B635-0292FDCBC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5A5E61-07DF-474E-905E-EA78DD0DB852}" type="slidenum">
              <a:rPr lang="en-US" altLang="en-US"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1B4B648-588B-40AF-BF5C-143D1BE1C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B0247DBF-B7E5-46CE-8CB2-45338FE8C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A7C3A8B3-FBEA-425A-ABA1-10FF2FC1B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E7041E-D96F-4FCA-8286-E57055D4FAE0}" type="slidenum">
              <a:rPr lang="en-US" altLang="en-US"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EEBA4E1C-BC81-4DBA-90EE-1FD4AE0FF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114D95E6-77FC-4812-A561-E47A2EC74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8CB75DB7-CE11-46E4-9118-87ECD3B86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FFF28E-7EE8-4904-B901-ABC74C5FD152}" type="slidenum">
              <a:rPr lang="en-US" altLang="en-US"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7748F802-0AEC-4CCE-9AA7-1B4011F95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AA926CBD-2E71-4558-8CC2-4576E4AF4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389E2A3A-E522-41D4-B1C4-4FB1AA00F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7FB7E1-1C6F-4BF1-8F88-FF27EFC1710F}" type="slidenum">
              <a:rPr lang="en-US" altLang="en-US"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4C3D6D40-BEAF-4FD7-93F8-BE0F38C79F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AF2E8785-73AE-4B54-A35C-4A7B1F8D6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5F1B2DD3-AC1C-4273-9A7F-D4103A3B8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77A6E7-D7C6-4E20-AD46-0F6B84CEBF85}" type="slidenum">
              <a:rPr lang="en-US" altLang="en-US"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8A30DAED-B537-48BF-B536-F7B71BCBAD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44E107AC-9F64-4B04-BEBC-3D87C7063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2B36B0B0-CFBF-4A13-A122-AC382548C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F2968F-577F-4086-9468-E3C14744144D}" type="slidenum">
              <a:rPr lang="en-US" altLang="en-US"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F0573DF0-798E-40C1-A10A-70812490E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F764D9D-5A18-4C64-89F1-6C4738F92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7B6AB0FB-0B6F-4580-8CED-7D475F40A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4C3FE1-971A-4D1D-8E8A-CB6E352D1F9B}" type="slidenum">
              <a:rPr lang="en-US" altLang="en-US"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84731DD-15B0-4715-A72B-B05DEA05A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5EE21EB-1EC2-4D7D-B5B0-0B7F62510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C3A63E8-EA72-40F2-8D41-5C96829F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CCBCC-9EDF-4065-BADC-61EB664C81AE}" type="slidenum">
              <a:rPr lang="en-US" altLang="en-US"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04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FC667F6-EA60-4252-BFF4-3811A89593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E8AA825-777A-49F0-BAF4-E937696CD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A9353834-F801-4CB3-81C0-F79011AD5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7B8462-FA8C-4287-8CC3-A27986AF173E}" type="slidenum">
              <a:rPr lang="en-US" altLang="en-US"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1644B42-3D39-4D76-9E1E-585C96739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BE8E2FD-AF83-4135-AC9C-B1D81ACF0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07541C9-6597-4B16-920D-F1E83F97B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E90F2-03AD-4837-89BC-306DF16E2915}" type="slidenum">
              <a:rPr lang="en-US" altLang="en-US"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2C753909-D949-4FA1-8E2D-EB1E50926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D6F8B0D8-735F-4FC4-877A-2A308CE0D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AD51DD4A-1074-4C22-AACD-C9D5D37C4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919C5E-96E4-4985-811E-675B709AB1DA}" type="slidenum">
              <a:rPr lang="en-US" altLang="en-US"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959F23B9-722C-4252-A8B1-2FFD1A960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9E1ADA2C-F4CD-4F00-8510-3FCCD996E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A2E6B0F3-F5BF-4D42-8685-E9BE77DB5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BB203A-AE0E-427D-9FC8-0C9FF4E56EEC}" type="slidenum">
              <a:rPr lang="en-US" altLang="en-US">
                <a:latin typeface="Helvetica" panose="020B0604020202020204" pitchFamily="34" charset="0"/>
              </a:rPr>
              <a:pPr eaLnBrk="1" hangingPunct="1"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959F23B9-722C-4252-A8B1-2FFD1A960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9E1ADA2C-F4CD-4F00-8510-3FCCD996E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A2E6B0F3-F5BF-4D42-8685-E9BE77DB5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BB203A-AE0E-427D-9FC8-0C9FF4E56EEC}" type="slidenum">
              <a:rPr lang="en-US" altLang="en-US">
                <a:latin typeface="Helvetica" panose="020B0604020202020204" pitchFamily="34" charset="0"/>
              </a:rPr>
              <a:pPr eaLnBrk="1" hangingPunct="1"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86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E5D4E42A-4A6A-4984-8724-8A7FBEED6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5A32157B-3B3B-444D-BB36-9694DCEDC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7C27D8F6-4918-4C23-AB6F-1B4B32E3B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EB2BE1-97D1-43D2-A4CD-2F0DDA0084C9}" type="slidenum">
              <a:rPr lang="en-US" altLang="en-US">
                <a:latin typeface="Helvetica" panose="020B0604020202020204" pitchFamily="34" charset="0"/>
              </a:rPr>
              <a:pPr eaLnBrk="1" hangingPunct="1"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434CDBA6-41D6-4023-B7B2-9E414465B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4DFEC106-D660-450B-BFFA-4E3707A9E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9F7D0CFB-9B7F-4857-9D9B-212212C95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EBC0E-675E-4B8B-B4D5-5ED22D8F3F1E}" type="slidenum">
              <a:rPr lang="en-US" altLang="en-US">
                <a:latin typeface="Helvetica" panose="020B0604020202020204" pitchFamily="34" charset="0"/>
              </a:rPr>
              <a:pPr eaLnBrk="1" hangingPunct="1"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D9FFC549-EFA1-4C0F-8DA1-58CFD0C05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BB87F5B-3E74-4B73-90FB-6E28F50F5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AB6EB2C4-6F4B-4105-9CAB-9CCC7A1BD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7ED5CD-1344-47ED-B28F-395A9A4CDABC}" type="slidenum">
              <a:rPr lang="en-US" altLang="en-US">
                <a:latin typeface="Helvetica" panose="020B0604020202020204" pitchFamily="34" charset="0"/>
              </a:rPr>
              <a:pPr eaLnBrk="1" hangingPunct="1"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489F995B-2BA3-4FB1-8864-FBE4869A6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5C27182D-CA1E-4B32-9A03-AE4A92611C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FCF69761-ABC3-48A3-B202-598861A4D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AFBF63-1C52-4AC4-A48E-CC0A7DEA91C1}" type="slidenum">
              <a:rPr lang="en-US" altLang="en-US">
                <a:latin typeface="Helvetica" panose="020B0604020202020204" pitchFamily="34" charset="0"/>
              </a:rPr>
              <a:pPr eaLnBrk="1" hangingPunct="1"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3FE75EB0-6EE2-4531-8A11-60E7E31290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ACE97874-2B2C-4D18-98B8-65225B1B8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2A2024CC-67F2-45CD-A0DC-F73B641F5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331F8B-EC14-4E21-B9FC-6B23D3E057F1}" type="slidenum">
              <a:rPr lang="en-US" altLang="en-US">
                <a:latin typeface="Helvetica" panose="020B0604020202020204" pitchFamily="34" charset="0"/>
              </a:rPr>
              <a:pPr eaLnBrk="1" hangingPunct="1"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84731DD-15B0-4715-A72B-B05DEA05A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5EE21EB-1EC2-4D7D-B5B0-0B7F62510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C3A63E8-EA72-40F2-8D41-5C96829F4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0CCBCC-9EDF-4065-BADC-61EB664C81AE}" type="slidenum">
              <a:rPr lang="en-US" altLang="en-US"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31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F7B0DADA-F855-4015-B41A-96346D9EC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B7886E2A-59B3-4B3C-A5F3-2CEC6EBCC4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188CA7C6-7FD8-40D5-B4A8-FF9AC4084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3675E1-77CA-43B6-ACF1-D920EDE4593C}" type="slidenum">
              <a:rPr lang="en-US" altLang="en-US">
                <a:latin typeface="Helvetica" panose="020B0604020202020204" pitchFamily="34" charset="0"/>
              </a:rPr>
              <a:pPr eaLnBrk="1" hangingPunct="1"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46CD1D61-E46E-4A17-906B-DEE0F3A77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1980B66D-227F-4F59-B22D-2BE08EA9B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D630BAE1-306D-4238-9262-9258E1507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5F2E02-613C-4E70-A711-1A999FAC05D1}" type="slidenum">
              <a:rPr lang="en-US" altLang="en-US">
                <a:latin typeface="Helvetica" panose="020B0604020202020204" pitchFamily="34" charset="0"/>
              </a:rPr>
              <a:pPr eaLnBrk="1" hangingPunct="1"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2599A63F-0EB8-4251-BC0E-DE4B4A56E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8EB3C401-D20F-4C28-ACFA-BEEFC5241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F0C43186-C598-4EDA-BAF9-A511704B5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6660A3-562E-4822-8ABE-DC50CA523A0B}" type="slidenum">
              <a:rPr lang="en-US" altLang="en-US">
                <a:latin typeface="Helvetica" panose="020B0604020202020204" pitchFamily="34" charset="0"/>
              </a:rPr>
              <a:pPr eaLnBrk="1" hangingPunct="1"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650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2599A63F-0EB8-4251-BC0E-DE4B4A56E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8EB3C401-D20F-4C28-ACFA-BEEFC5241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F0C43186-C598-4EDA-BAF9-A511704B5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6660A3-562E-4822-8ABE-DC50CA523A0B}" type="slidenum">
              <a:rPr lang="en-US" altLang="en-US">
                <a:latin typeface="Helvetica" panose="020B0604020202020204" pitchFamily="34" charset="0"/>
              </a:rPr>
              <a:pPr eaLnBrk="1" hangingPunct="1"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EF7AE7A4-6D51-48DB-8813-19603C837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F312795-E5F2-49D0-AB00-A21C5753A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8BE05C59-FE9A-47B8-A06D-DC08B4348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FBD8AF-782E-4CAC-B46F-7E613C774470}" type="slidenum">
              <a:rPr lang="en-US" altLang="en-US">
                <a:latin typeface="Helvetica" panose="020B0604020202020204" pitchFamily="34" charset="0"/>
              </a:rPr>
              <a:pPr eaLnBrk="1" hangingPunct="1"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EF7AE7A4-6D51-48DB-8813-19603C837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F312795-E5F2-49D0-AB00-A21C5753A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8BE05C59-FE9A-47B8-A06D-DC08B4348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FBD8AF-782E-4CAC-B46F-7E613C774470}" type="slidenum">
              <a:rPr lang="en-US" altLang="en-US">
                <a:latin typeface="Helvetica" panose="020B0604020202020204" pitchFamily="34" charset="0"/>
              </a:rPr>
              <a:pPr eaLnBrk="1" hangingPunct="1"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27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24E00B9-66CA-4C82-8899-70A683BB3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809FEFEC-1AF2-415F-96B0-37750B6446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7DC49436-E17F-4DBC-A317-18FB1D8B8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2291FD-E47F-4CED-B323-DD45781FBB0C}" type="slidenum">
              <a:rPr lang="en-US" altLang="en-US">
                <a:latin typeface="Helvetica" panose="020B0604020202020204" pitchFamily="34" charset="0"/>
              </a:rPr>
              <a:pPr eaLnBrk="1" hangingPunct="1"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DB6E29D6-E938-42C7-AB23-7498F82DB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EED84F57-07EC-49DA-84CA-06A272758F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C7317D53-750C-4B52-A5DB-1B37B2C23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427C91-8352-4926-9B28-AE56E79F21C7}" type="slidenum">
              <a:rPr lang="en-US" altLang="en-US">
                <a:latin typeface="Helvetica" panose="020B0604020202020204" pitchFamily="34" charset="0"/>
              </a:rPr>
              <a:pPr eaLnBrk="1" hangingPunct="1"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12C6D2A4-AE23-46F1-A10C-44A13FB39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28723A94-B639-48DB-B548-EB9BDD9EAF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039F453B-2C87-4BF0-97A2-EF489592F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535452-FEC0-4D4B-923F-138D745D586D}" type="slidenum">
              <a:rPr lang="en-US" altLang="en-US">
                <a:latin typeface="Helvetica" panose="020B0604020202020204" pitchFamily="34" charset="0"/>
              </a:rPr>
              <a:pPr eaLnBrk="1" hangingPunct="1"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701C5808-EB38-4AFC-BBDA-058605DB2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E040A835-998F-435C-B577-958E7848B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A9A02746-ADC3-462A-A996-36E0F4B63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7F12B-477A-4E02-8B39-C14D6D8B08FF}" type="slidenum">
              <a:rPr lang="en-US" altLang="en-US">
                <a:latin typeface="Helvetica" panose="020B0604020202020204" pitchFamily="34" charset="0"/>
              </a:rPr>
              <a:pPr eaLnBrk="1" hangingPunct="1"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CF65D58-BDAC-4F4B-A788-6C63D44AE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7B9A98B-C8D8-4AD9-8387-12131DC26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DEB57EC-67A1-44FA-8DDB-EAC333924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ED9EA0-2DAA-4454-8744-1AF4CC217098}" type="slidenum">
              <a:rPr lang="en-US" altLang="en-US"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D7EBFD73-0CF9-485D-ACB3-FE4186A94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4B1790F-7087-458B-9301-BAC9D72BD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FF860BB-D0FC-4A31-AFFD-8182E5112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25C04D-E607-46AC-9E5A-380ACEA81277}" type="slidenum">
              <a:rPr lang="en-US" altLang="en-US"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42DC6A6-6E07-4C68-ABA3-7F674D6792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E364F355-3E53-478C-AB54-D31B9DE45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F6FA7CC2-7C9B-4395-8FE2-EA3EE1802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4E46FE-208F-4A64-980B-235607522E2D}" type="slidenum">
              <a:rPr lang="en-US" altLang="en-US"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666B24E-E2F6-4011-985D-F4C7BE01D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EA54546-643A-4897-B52E-3A8596BB66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A82551A9-1074-4956-9FE0-11063913D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45712A-35AF-4FFA-B455-9E81E16ED9C4}" type="slidenum">
              <a:rPr lang="en-US" altLang="en-US"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EC73D67-7A48-48CD-AFD4-1CD3A39917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3738"/>
            <a:ext cx="6154738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09029A7-4907-499F-A2C9-AAD0D0134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402FA85-72EE-4E47-AAB4-2EB2D7AD0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08ADB7-51C3-44C4-96DA-83A2CEAEB58F}" type="slidenum">
              <a:rPr lang="en-US" altLang="en-US"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Pays II -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3" descr="CB-Logo-2013.png">
            <a:extLst>
              <a:ext uri="{FF2B5EF4-FFF2-40B4-BE49-F238E27FC236}">
                <a16:creationId xmlns:a16="http://schemas.microsoft.com/office/drawing/2014/main" id="{523CA0F7-F657-4953-BFD9-BF15B22961A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691284" y="6624638"/>
            <a:ext cx="1081616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36C36-0F32-4251-B46A-A962C29304E0}"/>
              </a:ext>
            </a:extLst>
          </p:cNvPr>
          <p:cNvSpPr/>
          <p:nvPr userDrawn="1"/>
        </p:nvSpPr>
        <p:spPr>
          <a:xfrm>
            <a:off x="0" y="6508750"/>
            <a:ext cx="12192000" cy="26988"/>
          </a:xfrm>
          <a:prstGeom prst="rect">
            <a:avLst/>
          </a:prstGeom>
          <a:solidFill>
            <a:srgbClr val="0067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70A84-683F-4702-9651-AB8C8A59C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4551" y="6624638"/>
            <a:ext cx="288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baseline="30000" dirty="0">
                <a:latin typeface="Arial"/>
                <a:cs typeface="Arial"/>
              </a:rPr>
              <a:t>Education Pays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20842-745F-48DD-B4FA-AEAB0C1893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1452" y="6624638"/>
            <a:ext cx="34078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baseline="30000" dirty="0">
                <a:latin typeface="Arial"/>
                <a:cs typeface="Arial"/>
              </a:rPr>
              <a:t>For detailed data, visit: </a:t>
            </a:r>
            <a:r>
              <a:rPr lang="en-US" sz="1200" b="1" baseline="30000" dirty="0">
                <a:latin typeface="Arial"/>
                <a:cs typeface="Arial"/>
              </a:rPr>
              <a:t>trends.collegeboard.org.</a:t>
            </a:r>
          </a:p>
        </p:txBody>
      </p:sp>
      <p:pic>
        <p:nvPicPr>
          <p:cNvPr id="9" name="Picture 1" descr="CB-Logo-2013.png">
            <a:extLst>
              <a:ext uri="{FF2B5EF4-FFF2-40B4-BE49-F238E27FC236}">
                <a16:creationId xmlns:a16="http://schemas.microsoft.com/office/drawing/2014/main" id="{14FC63AF-16E5-4261-987A-52860A97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28" y="6592452"/>
            <a:ext cx="1051571" cy="1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5548"/>
            <a:ext cx="10972800" cy="833680"/>
          </a:xfrm>
        </p:spPr>
        <p:txBody>
          <a:bodyPr lIns="0" tIns="0" rIns="0" bIns="0">
            <a:noAutofit/>
          </a:bodyPr>
          <a:lstStyle>
            <a:lvl1pPr algn="ctr">
              <a:defRPr sz="2400" b="1" i="0" baseline="0">
                <a:solidFill>
                  <a:srgbClr val="0067A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855" y="6235643"/>
            <a:ext cx="10083800" cy="188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">
                <a:latin typeface="Arial"/>
                <a:cs typeface="Arial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23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426-005-TrendsInCollegePricing-gradient_newest-smallest.png">
            <a:extLst>
              <a:ext uri="{FF2B5EF4-FFF2-40B4-BE49-F238E27FC236}">
                <a16:creationId xmlns:a16="http://schemas.microsoft.com/office/drawing/2014/main" id="{5B960D1B-9F73-4580-A99D-9DCF19071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91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8635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862" y="1924842"/>
            <a:ext cx="4471173" cy="507831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59646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1FC511-99F1-430C-960A-CB979C726D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4A517A-E67C-4659-A1A7-F13E438B24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4061"/>
          </a:solidFill>
          <a:latin typeface="Rockwell"/>
          <a:ea typeface="ＭＳ Ｐゴシック" charset="-128"/>
          <a:cs typeface="Rockwel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  <a:cs typeface="Rockwel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  <a:cs typeface="Rockwel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  <a:cs typeface="Rockwel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  <a:cs typeface="Rockwel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406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jma@collegeboard.or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3059" y="900344"/>
            <a:ext cx="4471173" cy="171739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Education Pays </a:t>
            </a:r>
            <a:r>
              <a:rPr lang="en-US" b="1" dirty="0"/>
              <a:t>2019</a:t>
            </a:r>
            <a:br>
              <a:rPr lang="en-US" sz="1400" b="1" dirty="0"/>
            </a:br>
            <a:br>
              <a:rPr lang="en-US" sz="200" b="1" dirty="0"/>
            </a:br>
            <a:r>
              <a:rPr lang="en-US" sz="1400" b="1" dirty="0">
                <a:solidFill>
                  <a:srgbClr val="0094FF"/>
                </a:solidFill>
                <a:latin typeface="AktivGrotesk-XBold"/>
              </a:rPr>
              <a:t>THE BENEFITS OF HIGHER EDUCATION FOR INDIVIDUALS AND SOCIETY</a:t>
            </a:r>
            <a:endParaRPr lang="en-US" sz="1400" b="1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4773" y="5568492"/>
            <a:ext cx="3335702" cy="1661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Jennifer Ma,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Pender, and Meredith Welch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3059" y="438801"/>
            <a:ext cx="3762712" cy="2215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Trends in Higher Education Series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059" y="764275"/>
            <a:ext cx="4471173" cy="1355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457200"/>
            <a:ext cx="59463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DFB17BC-1696-4F32-BF68-00508A1B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856428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Educational Attainment of Individuals by Age Group, 2018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FC1D12E5-DF65-4053-B02A-A0689D79B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1.5B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DD994F-62E6-4C3C-BDFF-E54AC53E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17" y="1000409"/>
            <a:ext cx="6914123" cy="51160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E6D21A0-DE8A-4B0E-8F4C-0C0B1E2E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25- to 29-Year-Olds Who Have Completed High School or a Bachelor’s Degree, 1978 to 2018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430D45D-A8BC-4A59-8902-C06046D11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1.6</a:t>
            </a:r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08631760-82C0-4854-9066-E4C2CF09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48" y="1451896"/>
            <a:ext cx="6195210" cy="4110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E6D21A0-DE8A-4B0E-8F4C-0C0B1E2E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25- to 29-Year-Olds Who Have Completed High School or a Bachelor’s Degree, 1978 to 2018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430D45D-A8BC-4A59-8902-C06046D11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1.6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02BB682-AA31-4B36-B322-BE0F2FDE1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966" y="1513329"/>
            <a:ext cx="6168068" cy="40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E6D21A0-DE8A-4B0E-8F4C-0C0B1E2E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25- to 29-Year-Olds Who Have Completed High School or a Bachelor’s Degree, 1978 to 2018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430D45D-A8BC-4A59-8902-C06046D11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1.6</a:t>
            </a: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7EE72D2A-1CBD-4990-B2A7-CF133C47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943" y="1496565"/>
            <a:ext cx="6370845" cy="42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258473-51E9-474A-8EC2-8B3863B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11" y="915354"/>
            <a:ext cx="3902766" cy="1128131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Rates of 18- to 24-Year-Olds and Percentage of All Adults with at Least a Bachelor’s Degree in 2017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D1DD1927-4029-4CEF-860D-CB258B157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1.7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7244614-E9F7-4B60-B7B1-9E38AAE8A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53" y="233133"/>
            <a:ext cx="3592133" cy="6097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356F10A-E9ED-4F00-8ED2-4EC736F2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366714"/>
            <a:ext cx="8975697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and Tax Payments of Full-Time Year-Round Workers Age 25 and Older, by Education Level, 2018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4CE142E9-4B0F-4AB5-85B1-D45B2AB85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5D53E2-4FAA-41A4-8DF6-2CA0D174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287" y="1546919"/>
            <a:ext cx="7869479" cy="39118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23FF00C-7A41-47E4-B4BD-1DAFB7F1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02" y="1249171"/>
            <a:ext cx="3244132" cy="1156779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Estimated Cumulative Full-Time Earnings (in 2017 Dollars) Net of Forgone Earnings and Payment for Tuition and Fees and Books and Supplies, by Education Level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03BEE1BB-3F35-4F44-B471-ECFEC2BC1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2.2A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A295EB9-3E30-4C68-B0C7-F4C65DA60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02" y="835280"/>
            <a:ext cx="6187443" cy="52085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99154B6-9E53-4009-B082-C4A21F92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Age at Which Cumulative Earnings of College Graduates Exceed Those of High School Graduates, </a:t>
            </a: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Degree and College Cost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5E047E27-14CA-4D20-90B7-7AFB58C82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36C29C-AD5A-4791-B30A-87788922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07" y="1559049"/>
            <a:ext cx="5838382" cy="44190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BA9311F-7FB8-44C5-96DE-93684B16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Earnings Distribution of Full-Time Year-Round Workers Age 35 to 44, by Education Level, 2018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C57B6CFB-3D0D-4A51-9610-FBDDCF594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2.3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A9067-CEE5-4D71-8840-C5FEEF5F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58" y="1566007"/>
            <a:ext cx="8170376" cy="40624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B18AED8-8DEA-4DF3-B859-E5905E21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01" y="309129"/>
            <a:ext cx="10470543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(in 2018 Dollars) of Full-Time Year-Round Workers Age 25 to 34, by Race/Ethnicity, Gender, and Education Level, 2016–2018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73EEC7F7-F875-4953-A24A-69EDCEF0E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2.4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1F857C-62D5-4B9B-A729-151C18E5F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78" y="1583495"/>
            <a:ext cx="8931243" cy="4328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AA408BE-1993-456B-A8C3-5163E4F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6" y="375936"/>
            <a:ext cx="10017318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Rates of Recent High School Graduates by Race/Ethnicity, 1978 to 2018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D900EE-C895-41AD-A7F5-852689BD8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1.1A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159690E-4C31-48D9-86EE-C402494F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78" y="1505509"/>
            <a:ext cx="6205068" cy="43257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48CE0CA-34C6-435B-9D2D-FB54C672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Median, 25th Percentile, and 75th Percentile of Earnings of Full-Time Year-Round Workers Age 25 and Older,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Gender and Education Level, 2018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A5E8F265-F84A-4F7A-AEBD-029090CDA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396CED-28FE-4643-9360-0A4D5B12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71" y="1394455"/>
            <a:ext cx="7654889" cy="45358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AFF6476-9059-48AB-9708-EF0384DE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671514"/>
            <a:ext cx="10384404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(in 2018 Dollars) of Full-Time Year-Round Workers Age 25 to 34, by Gender and Education Level, 1978 to 2018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39F3BD99-D4CD-4B4D-99E4-885B699C8B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2.6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8136425-0AC6-4B67-B9C2-18C92FF2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88" y="1757897"/>
            <a:ext cx="8514065" cy="40092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78EB253-D358-46A7-A2DE-CD0163FC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6714"/>
            <a:ext cx="86868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(in 2017 Dollars) of Full-Time Year-Round Workers by Age and Education Level, 2013–2017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04796C23-559E-474F-87F1-44DC9FD17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2.7</a:t>
            </a:r>
          </a:p>
        </p:txBody>
      </p:sp>
      <p:pic>
        <p:nvPicPr>
          <p:cNvPr id="5" name="Picture 4" descr="A picture containing group&#10;&#10;Description automatically generated">
            <a:extLst>
              <a:ext uri="{FF2B5EF4-FFF2-40B4-BE49-F238E27FC236}">
                <a16:creationId xmlns:a16="http://schemas.microsoft.com/office/drawing/2014/main" id="{AE514DC5-C6A8-49DF-A960-D1D509C5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11" y="1810572"/>
            <a:ext cx="8244578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6F05D73-BD02-4C4D-B0F9-6B29C117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79" y="486830"/>
            <a:ext cx="10089541" cy="89025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(in 2017 Dollars) of Full-Time Workers Age 25 and Older with a High School Diploma and Those with at Least a Bachelor’s Degree, by Occupation, 2013–2017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DEF12089-9857-4070-B73B-7C46FF50D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2.8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3C7D75-5004-4C61-96DC-51D6A9E0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25" y="1767110"/>
            <a:ext cx="9467482" cy="37138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2AC4616-5C83-4444-9B89-79676839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27" y="849223"/>
            <a:ext cx="3393648" cy="1374594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Median Earnings of Early Career and Mid-Career College Graduates Working Full Time, by College Major, 2016–2017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0136C695-F7EC-4050-8C7F-59A5DC2B8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7CA5F3-899E-47B3-A0A2-7F9CC933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05" y="178865"/>
            <a:ext cx="4096520" cy="61600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78A20E6-16D8-43E9-BC4E-F5E2A6A3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24" y="433386"/>
            <a:ext cx="9707217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Distribution of 2014 and 2015 Institutional Median Earnings of Federal Student Aid Recipients in 2003-04 and 2004-05, by Sector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0184FB18-D15F-451C-A94E-EC53767EB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2.10A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4B4C69-04C1-46AF-92D3-3CCA5B87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73" y="1633786"/>
            <a:ext cx="6305654" cy="39241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3CD22AA-9334-4C4E-A6E8-E63EFC1F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426706"/>
            <a:ext cx="10058399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Average 2014 and 2015 Earnings of Dependent Federal Student Aid Recipients in 2003-04 and 2004-05, by Sector and Graduation Rate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4B3AB702-E1F7-4E36-BA11-92B595CC7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2.10B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2251D0F-0188-4C2C-A2DC-307ADB1F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35" y="1770545"/>
            <a:ext cx="6400801" cy="40125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490B6B9-84A9-4BA7-920B-E13A1CCB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4" y="746569"/>
            <a:ext cx="4048785" cy="1128131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Civilian Population Age 25 to 64: Percentage Employed, Unemployed, and Not in Labor Force, 2008, 2013, and 2018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D6ED28E0-32E7-4AA5-8B4B-3ECBBE5E3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2.11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02C7E0-AF46-49C2-9143-5132D39B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47" y="618872"/>
            <a:ext cx="5283182" cy="55173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7BA3EF8-83E9-4B49-9184-5B6E7E55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589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Unemployment Rates of Individuals Age 25 and Older, by Education Level, 1998 to 2018</a:t>
            </a:r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E1D4B79C-B785-48AD-953A-BC99494B3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2.12A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7764DB5-9898-4080-B7FB-B2DF2798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6" y="1828267"/>
            <a:ext cx="10211967" cy="37455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0236E40-CA47-487E-86FA-033BD344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Unemployment Rates of Individuals Age 25 and Older, by Age and Education Level, 2018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CB0CF117-EA21-4AF7-B266-63AB6ADE4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2.12B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449BDF-77DC-46D1-B88B-B16A7B36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77" y="1562892"/>
            <a:ext cx="5764633" cy="3955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AA408BE-1993-456B-A8C3-5163E4F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366714"/>
            <a:ext cx="8848477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Rates of All 18- to 24-Year-Olds by Race/Ethnicity, 1978 to 2018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D900EE-C895-41AD-A7F5-852689BD8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1.1B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9FF2CCD-2FCB-4485-B7C2-F693DC8A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530" y="1346291"/>
            <a:ext cx="6559452" cy="45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7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40D24A8-0490-443E-A123-9B253756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Unemployment Rates of Individuals Age 25 and Older, by Race/Ethnicity and Education Level, 2018</a:t>
            </a:r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BEBCE075-74BB-4B01-8D84-6F536C609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2.12C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3FA185-3B64-49CC-8495-B23F38AB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22" y="1547188"/>
            <a:ext cx="5754827" cy="43696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171E981-7F87-49C4-AFE3-280BB0F0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01624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Employer-Provided Retirement Plan Coverage Among Full-Time Year-Round Workers Age 25 and Older,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Sector and Education Level, 2018</a:t>
            </a:r>
          </a:p>
        </p:txBody>
      </p:sp>
      <p:sp>
        <p:nvSpPr>
          <p:cNvPr id="32771" name="Text Placeholder 2">
            <a:extLst>
              <a:ext uri="{FF2B5EF4-FFF2-40B4-BE49-F238E27FC236}">
                <a16:creationId xmlns:a16="http://schemas.microsoft.com/office/drawing/2014/main" id="{0BFE2245-E4D8-491D-A0E2-344E00E9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2.13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21160A-2AC3-4C15-BBB4-F37D932B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31" y="1681433"/>
            <a:ext cx="6688707" cy="40983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C6B8A39-454C-48CE-94FF-988BC24E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Employer-Provided Health Insurance Coverage Among Full-Time Year-Round Workers Age 25 and Older, by Education Level, 1998, 2008, and 2018</a:t>
            </a:r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3531A869-FA27-494E-A7E8-409B7B781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2.14A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3DBC861-2911-4C12-9707-EDEBB5F2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20" y="1619338"/>
            <a:ext cx="6904718" cy="40955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5D80B77-123A-4188-A5E8-A5DD6C91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Employer-Provided Health Insurance Coverage Among Part-Time Workers Age 25 and Older, by Education Level, 1998, 2008, and 2018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7399B62C-6051-4B4E-A615-434363A07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2.14B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19244FF-69C6-41D2-B06F-841EC1A5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62" y="1586746"/>
            <a:ext cx="7300428" cy="43226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D35B860-6BCF-49C4-9145-B0CFCE30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8" y="440786"/>
            <a:ext cx="9287123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Children in Top Two Income Quintiles as Adults, by Parents’ Income Quintile and Children’s College Tier: Children Born in 1980 to 1982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5565C8E1-40FD-4D14-AE6A-6917CD2A3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2.15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A5E3FF-FE79-4FC7-ABAE-E0B04CF8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83" y="1924872"/>
            <a:ext cx="9788475" cy="38258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D35B860-6BCF-49C4-9145-B0CFCE30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5" y="50006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Distribution of College Enrollment by Parents’ Income Quintile, Children Born in 1980 to 1982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5565C8E1-40FD-4D14-AE6A-6917CD2A3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2.15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B51CFF-186C-4F9B-9DCF-CE580BDC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77" y="1513562"/>
            <a:ext cx="6697069" cy="43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4F491A6-1563-4C74-9DC4-315ECF32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603" y="366714"/>
            <a:ext cx="9558793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Individuals Age 25 and Older Living in Households in Poverty, by Household Type and Education Level, 2018</a:t>
            </a:r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BFD1376D-2F97-467F-913F-611BAC016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2.16A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4D9CBC3-95AA-4175-B6F5-D422845B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36" y="1473648"/>
            <a:ext cx="7160074" cy="43082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6220515-C1CC-41DA-96E4-AEAE9861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1" y="366714"/>
            <a:ext cx="8582025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Living Arrangements of Children Under 18, by Poverty Status and Highest Education of Either Parent, 2018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CEE24F11-49B3-4CD6-B249-D4E1CE52B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2.16B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9354AC-E6B3-4CC6-A7E0-71B911F3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568" y="1371531"/>
            <a:ext cx="5993697" cy="47373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E2F8B23-F7A2-481D-9DD4-EEA5994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50" y="490539"/>
            <a:ext cx="8404529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Individuals Age 25 and Older Living in Households that Participated in Various Public Assistance Programs, by Education Level, 2018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08C7B098-A2AA-4663-9943-8A00ED906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2.17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3F7F75-B445-41A4-A45E-16B1D8AA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77" y="1767899"/>
            <a:ext cx="8465846" cy="36250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169B873-4F73-4FE7-87D3-E3FE2934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840" y="329562"/>
            <a:ext cx="801624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Smoking Rates Among Individuals Age 25 and Older, by Education Level, 1940 to 2017</a:t>
            </a:r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6A088FEC-D6B1-47CA-ACB9-1FD32366B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2.18A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A334A88-DC76-472E-9F53-A42E192A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55" y="1532212"/>
            <a:ext cx="5984089" cy="4216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AA408BE-1993-456B-A8C3-5163E4F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4" y="383888"/>
            <a:ext cx="9866245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Rates of Recent High School Graduates by Gender, 1978 to 2018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D900EE-C895-41AD-A7F5-852689BD8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1.2A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6E31B-7B45-4D7B-AABE-553DEFFD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34" y="1433253"/>
            <a:ext cx="6433404" cy="44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0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B0D4130-0412-48B5-A821-F26E907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29" y="402852"/>
            <a:ext cx="801359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Smoking Rates Among Individuals Age 25 and Older, by Gender and Education Level, 2017</a:t>
            </a:r>
          </a:p>
        </p:txBody>
      </p:sp>
      <p:sp>
        <p:nvSpPr>
          <p:cNvPr id="40963" name="Text Placeholder 2">
            <a:extLst>
              <a:ext uri="{FF2B5EF4-FFF2-40B4-BE49-F238E27FC236}">
                <a16:creationId xmlns:a16="http://schemas.microsoft.com/office/drawing/2014/main" id="{C060D63A-9B81-458F-85C6-865CF69AD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2.18B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C19E78-E0B9-4F1C-8822-25177057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473" y="1409895"/>
            <a:ext cx="6120388" cy="43903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C31C25C-E56F-44BD-A07B-846958A5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99" y="946207"/>
            <a:ext cx="3468759" cy="825982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Exercise Rates Among Individuals Age 25 and Older, by Age and Education Level, 2018</a:t>
            </a:r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228F5855-4432-4D8B-BC14-A11502549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2.19A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62F97D-CCDE-4CAC-A95B-D3376FDE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88" y="541512"/>
            <a:ext cx="5625221" cy="569418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87FA19A-E722-44F5-B603-72A1856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0115"/>
            <a:ext cx="9290368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Distribution of Leisure-Time Aerobic Activity Levels Among Individuals Age 25 and Older, by Education Level, 2018</a:t>
            </a:r>
          </a:p>
        </p:txBody>
      </p:sp>
      <p:sp>
        <p:nvSpPr>
          <p:cNvPr id="43011" name="Text Placeholder 2">
            <a:extLst>
              <a:ext uri="{FF2B5EF4-FFF2-40B4-BE49-F238E27FC236}">
                <a16:creationId xmlns:a16="http://schemas.microsoft.com/office/drawing/2014/main" id="{D6FB74A1-4FCB-47ED-8080-312DF15F1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2.19B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15222-2B9C-49CD-9598-E6AFC7E1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75" y="1874651"/>
            <a:ext cx="6780280" cy="37239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329D096-2303-4E52-9F45-B8F768E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89" y="375936"/>
            <a:ext cx="9689381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3- to 5-Year-Olds Enrolled in Preschool Programs, by Parents’ Education Level, 2017</a:t>
            </a:r>
          </a:p>
        </p:txBody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2F5044E6-024E-4F01-837A-02A6E5E9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2.21A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9A887-2CB9-4811-B9F0-12E885B9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0" y="1686336"/>
            <a:ext cx="6740048" cy="4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4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329D096-2303-4E52-9F45-B8F768E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51" y="366714"/>
            <a:ext cx="8543925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3- to 5-Year-Olds Participating in Activities with a Family Member, by Parents’ Education Level, 2016</a:t>
            </a:r>
          </a:p>
        </p:txBody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2F5044E6-024E-4F01-837A-02A6E5E98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2.21A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86BC672-CB1F-4C75-87BD-BB4B36590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38" y="1365037"/>
            <a:ext cx="6606279" cy="426097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366546-B1C7-4785-9577-47682266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88" y="445670"/>
            <a:ext cx="10534154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Kindergartners Through Fifth-Graders Participating in Activities with a Family Member in the Past Month,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Parents’ Education Level, 2016</a:t>
            </a:r>
          </a:p>
        </p:txBody>
      </p:sp>
      <p:sp>
        <p:nvSpPr>
          <p:cNvPr id="47107" name="Text Placeholder 2">
            <a:extLst>
              <a:ext uri="{FF2B5EF4-FFF2-40B4-BE49-F238E27FC236}">
                <a16:creationId xmlns:a16="http://schemas.microsoft.com/office/drawing/2014/main" id="{22858952-F6AB-4868-8FE0-A9E9C7F43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2.21B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7F820E-17AA-4D63-97E4-5ABC41EB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37" y="1625278"/>
            <a:ext cx="6411406" cy="419655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366546-B1C7-4785-9577-47682266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88939"/>
            <a:ext cx="11068215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Elementary and Secondary School Children Whose Parents Were Involved in School Activities, by Parents’ Education Level, 2016</a:t>
            </a:r>
          </a:p>
        </p:txBody>
      </p:sp>
      <p:sp>
        <p:nvSpPr>
          <p:cNvPr id="47107" name="Text Placeholder 2">
            <a:extLst>
              <a:ext uri="{FF2B5EF4-FFF2-40B4-BE49-F238E27FC236}">
                <a16:creationId xmlns:a16="http://schemas.microsoft.com/office/drawing/2014/main" id="{22858952-F6AB-4868-8FE0-A9E9C7F43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2.21B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7BF6F0C-9755-4CF6-A55C-5B3F0F02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09" y="1607195"/>
            <a:ext cx="6323907" cy="41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4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AD5D384-53B5-4926-8BC6-00B77972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051" y="366714"/>
            <a:ext cx="9198334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Individuals Age 25 and Older Who Volunteered, by Gender and Education Level, 2018</a:t>
            </a:r>
          </a:p>
        </p:txBody>
      </p:sp>
      <p:sp>
        <p:nvSpPr>
          <p:cNvPr id="48131" name="Text Placeholder 2">
            <a:extLst>
              <a:ext uri="{FF2B5EF4-FFF2-40B4-BE49-F238E27FC236}">
                <a16:creationId xmlns:a16="http://schemas.microsoft.com/office/drawing/2014/main" id="{37A91852-1C68-447B-8952-4686DC440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2.22A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2CA1-2D57-49D4-B555-C0C4DC30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57" y="1512912"/>
            <a:ext cx="6512918" cy="446656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55CDC95-6D4B-4867-A52F-3CEE7A46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1" y="375936"/>
            <a:ext cx="917448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Percentage of Individuals Age 25 and Older Who Volunteered, by Age and Education Level, 2018</a:t>
            </a:r>
          </a:p>
        </p:txBody>
      </p:sp>
      <p:sp>
        <p:nvSpPr>
          <p:cNvPr id="49155" name="Text Placeholder 2">
            <a:extLst>
              <a:ext uri="{FF2B5EF4-FFF2-40B4-BE49-F238E27FC236}">
                <a16:creationId xmlns:a16="http://schemas.microsoft.com/office/drawing/2014/main" id="{E99067CE-9511-49C2-A58A-DC9821A1E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2.22B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F8006A-68F7-4F35-B53E-57F6502D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54" y="1468553"/>
            <a:ext cx="6219892" cy="439714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B6F3000-AAA4-439B-836F-B5969EF0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601980"/>
            <a:ext cx="3107635" cy="1434783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Voting Rates Among U.S. Citizens, by Age and Education Level, 2016 and 2018</a:t>
            </a:r>
          </a:p>
        </p:txBody>
      </p:sp>
      <p:sp>
        <p:nvSpPr>
          <p:cNvPr id="50179" name="Text Placeholder 2">
            <a:extLst>
              <a:ext uri="{FF2B5EF4-FFF2-40B4-BE49-F238E27FC236}">
                <a16:creationId xmlns:a16="http://schemas.microsoft.com/office/drawing/2014/main" id="{7FB59EDD-D393-49CB-9F4C-511AD690F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2.23A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B81832-CFF2-45E8-8FA4-43C8A02DC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33" y="433386"/>
            <a:ext cx="5498133" cy="5678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AA408BE-1993-456B-A8C3-5163E4FD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62584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Rates of All 18- to 24-Year-Olds by Gender, 1978 to 2018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D900EE-C895-41AD-A7F5-852689BD8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1.2B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3F595E-C4DC-46AA-93F6-70B2B447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72" y="1456277"/>
            <a:ext cx="6504966" cy="4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3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BA499F3-9A2F-41E3-A3BE-E88E210B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43" y="366714"/>
            <a:ext cx="942594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Voting Rates Among U.S. Citizens During Presidential Elections, by Education Level, 1964 to 2016</a:t>
            </a:r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6B67E57C-1458-49F5-AA08-1E02755B7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2.23B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4506302-71BE-40C3-B13A-81511E39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148" y="1679128"/>
            <a:ext cx="7159690" cy="359329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4883B772-5723-4065-87DF-96EE3B57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5113"/>
            <a:ext cx="8229600" cy="4933950"/>
          </a:xfrm>
        </p:spPr>
        <p:txBody>
          <a:bodyPr/>
          <a:lstStyle/>
          <a:p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more information, visit: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research.collegeboard.org/trends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trends@collegeboard.org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7" name="Text Placeholder 2">
            <a:extLst>
              <a:ext uri="{FF2B5EF4-FFF2-40B4-BE49-F238E27FC236}">
                <a16:creationId xmlns:a16="http://schemas.microsoft.com/office/drawing/2014/main" id="{633BE109-D829-4F8F-A5FE-ABC9DFE61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494883D-D5B4-472E-A0E2-A09C6F6E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17" y="955111"/>
            <a:ext cx="4061930" cy="1159936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Postsecondary Enrollment Status in 2016 by Math Quintile and Parents’ Socioeconomic Status: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School Class of 2013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FA814716-5D38-4A8C-B019-5C8366FE6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1.3A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909BD7-4034-4044-A461-2C9BCA44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90" y="650193"/>
            <a:ext cx="6664794" cy="5130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C8B0648-CCC6-4362-A29A-43D556B9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0" y="748376"/>
            <a:ext cx="4181060" cy="1716528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Sector of First Postsecondary Institution by Math Quintile and Parents’ Socioeconomic Status: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School Class of 2013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49F72C8-6C51-4710-961C-70F7B32D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1.3B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ABADD0-98C7-481C-AEEC-F26C804C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514" y="778388"/>
            <a:ext cx="6695261" cy="50101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EA2A9E1-96E8-460E-94CC-C0FDCC3B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48" y="433386"/>
            <a:ext cx="4128647" cy="1675777"/>
          </a:xfrm>
        </p:spPr>
        <p:txBody>
          <a:bodyPr/>
          <a:lstStyle/>
          <a:p>
            <a:pPr algn="l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Six-Year Completion Rates by Sector, High School GPA, and Family Income: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2011-12 Beginning Postsecondary Students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473EDF0A-18DE-4560-8125-DEEFBDCC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1.4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353AAA-9B2B-46FE-8823-E052B206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75" y="255360"/>
            <a:ext cx="3474275" cy="6074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E8CC98C-8650-4465-B175-447846B6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714"/>
            <a:ext cx="8229600" cy="73183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Educational Attainment of Individuals Age 25 to 34,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1940 to 2018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E28A39C4-1659-4A05-A5A4-78AAC25C3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The College Board,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 Pays 2019,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1.5A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B608A2-48FB-47FB-8AE7-ABB0EB55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90" y="1383912"/>
            <a:ext cx="6039020" cy="4566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8462</TotalTime>
  <Words>1648</Words>
  <Application>Microsoft Office PowerPoint</Application>
  <PresentationFormat>Widescreen</PresentationFormat>
  <Paragraphs>151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AktivGrotesk-XBold</vt:lpstr>
      <vt:lpstr>Arial</vt:lpstr>
      <vt:lpstr>Calibri</vt:lpstr>
      <vt:lpstr>Helvetica</vt:lpstr>
      <vt:lpstr>Roboto</vt:lpstr>
      <vt:lpstr>Rockwell</vt:lpstr>
      <vt:lpstr>Serifa Std 55 Roman</vt:lpstr>
      <vt:lpstr>Office Theme</vt:lpstr>
      <vt:lpstr>Education Pays 2019  THE BENEFITS OF HIGHER EDUCATION FOR INDIVIDUALS AND SOCIETY</vt:lpstr>
      <vt:lpstr>Postsecondary Enrollment Rates of Recent High School Graduates by Race/Ethnicity, 1978 to 2018</vt:lpstr>
      <vt:lpstr>Postsecondary Enrollment Rates of All 18- to 24-Year-Olds by Race/Ethnicity, 1978 to 2018</vt:lpstr>
      <vt:lpstr>Postsecondary Enrollment Rates of Recent High School Graduates by Gender, 1978 to 2018</vt:lpstr>
      <vt:lpstr>Postsecondary Enrollment Rates of All 18- to 24-Year-Olds by Gender, 1978 to 2018</vt:lpstr>
      <vt:lpstr>Postsecondary Enrollment Status in 2016 by Math Quintile and Parents’ Socioeconomic Status:   High School Class of 2013</vt:lpstr>
      <vt:lpstr>Sector of First Postsecondary Institution by Math Quintile and Parents’ Socioeconomic Status:   High School Class of 2013</vt:lpstr>
      <vt:lpstr>Six-Year Completion Rates by Sector, High School GPA, and Family Income:   2011-12 Beginning Postsecondary Students</vt:lpstr>
      <vt:lpstr>Educational Attainment of Individuals Age 25 to 34,  1940 to 2018</vt:lpstr>
      <vt:lpstr>Educational Attainment of Individuals by Age Group, 2018</vt:lpstr>
      <vt:lpstr>Percentage of 25- to 29-Year-Olds Who Have Completed High School or a Bachelor’s Degree, 1978 to 2018</vt:lpstr>
      <vt:lpstr>Percentage of 25- to 29-Year-Olds Who Have Completed High School or a Bachelor’s Degree, 1978 to 2018</vt:lpstr>
      <vt:lpstr>Percentage of 25- to 29-Year-Olds Who Have Completed High School or a Bachelor’s Degree, 1978 to 2018</vt:lpstr>
      <vt:lpstr>Postsecondary Enrollment Rates of 18- to 24-Year-Olds and Percentage of All Adults with at Least a Bachelor’s Degree in 2017</vt:lpstr>
      <vt:lpstr>Median Earnings and Tax Payments of Full-Time Year-Round Workers Age 25 and Older, by Education Level, 2018</vt:lpstr>
      <vt:lpstr>Estimated Cumulative Full-Time Earnings (in 2017 Dollars) Net of Forgone Earnings and Payment for Tuition and Fees and Books and Supplies, by Education Level</vt:lpstr>
      <vt:lpstr>Age at Which Cumulative Earnings of College Graduates Exceed Those of High School Graduates,  by Degree and College Cost</vt:lpstr>
      <vt:lpstr>Earnings Distribution of Full-Time Year-Round Workers Age 35 to 44, by Education Level, 2018</vt:lpstr>
      <vt:lpstr>Median Earnings (in 2018 Dollars) of Full-Time Year-Round Workers Age 25 to 34, by Race/Ethnicity, Gender, and Education Level, 2016–2018</vt:lpstr>
      <vt:lpstr>Median, 25th Percentile, and 75th Percentile of Earnings of Full-Time Year-Round Workers Age 25 and Older,  by Gender and Education Level, 2018</vt:lpstr>
      <vt:lpstr>Median Earnings (in 2018 Dollars) of Full-Time Year-Round Workers Age 25 to 34, by Gender and Education Level, 1978 to 2018</vt:lpstr>
      <vt:lpstr>Median Earnings (in 2017 Dollars) of Full-Time Year-Round Workers by Age and Education Level, 2013–2017</vt:lpstr>
      <vt:lpstr>Median Earnings (in 2017 Dollars) of Full-Time Workers Age 25 and Older with a High School Diploma and Those with at Least a Bachelor’s Degree, by Occupation, 2013–2017</vt:lpstr>
      <vt:lpstr>Median Earnings of Early Career and Mid-Career College Graduates Working Full Time, by College Major, 2016–2017</vt:lpstr>
      <vt:lpstr>Distribution of 2014 and 2015 Institutional Median Earnings of Federal Student Aid Recipients in 2003-04 and 2004-05, by Sector</vt:lpstr>
      <vt:lpstr>Average 2014 and 2015 Earnings of Dependent Federal Student Aid Recipients in 2003-04 and 2004-05, by Sector and Graduation Rate</vt:lpstr>
      <vt:lpstr>Civilian Population Age 25 to 64: Percentage Employed, Unemployed, and Not in Labor Force, 2008, 2013, and 2018</vt:lpstr>
      <vt:lpstr>Unemployment Rates of Individuals Age 25 and Older, by Education Level, 1998 to 2018</vt:lpstr>
      <vt:lpstr>Unemployment Rates of Individuals Age 25 and Older, by Age and Education Level, 2018</vt:lpstr>
      <vt:lpstr>Unemployment Rates of Individuals Age 25 and Older, by Race/Ethnicity and Education Level, 2018</vt:lpstr>
      <vt:lpstr>Employer-Provided Retirement Plan Coverage Among Full-Time Year-Round Workers Age 25 and Older,  by Sector and Education Level, 2018</vt:lpstr>
      <vt:lpstr>Employer-Provided Health Insurance Coverage Among Full-Time Year-Round Workers Age 25 and Older, by Education Level, 1998, 2008, and 2018</vt:lpstr>
      <vt:lpstr>Employer-Provided Health Insurance Coverage Among Part-Time Workers Age 25 and Older, by Education Level, 1998, 2008, and 2018</vt:lpstr>
      <vt:lpstr>Percentage of Children in Top Two Income Quintiles as Adults, by Parents’ Income Quintile and Children’s College Tier: Children Born in 1980 to 1982</vt:lpstr>
      <vt:lpstr>Distribution of College Enrollment by Parents’ Income Quintile, Children Born in 1980 to 1982</vt:lpstr>
      <vt:lpstr>Percentage of Individuals Age 25 and Older Living in Households in Poverty, by Household Type and Education Level, 2018</vt:lpstr>
      <vt:lpstr>Living Arrangements of Children Under 18, by Poverty Status and Highest Education of Either Parent, 2018</vt:lpstr>
      <vt:lpstr>Percentage of Individuals Age 25 and Older Living in Households that Participated in Various Public Assistance Programs, by Education Level, 2018</vt:lpstr>
      <vt:lpstr>Smoking Rates Among Individuals Age 25 and Older, by Education Level, 1940 to 2017</vt:lpstr>
      <vt:lpstr>Smoking Rates Among Individuals Age 25 and Older, by Gender and Education Level, 2017</vt:lpstr>
      <vt:lpstr>Exercise Rates Among Individuals Age 25 and Older, by Age and Education Level, 2018</vt:lpstr>
      <vt:lpstr>Percentage Distribution of Leisure-Time Aerobic Activity Levels Among Individuals Age 25 and Older, by Education Level, 2018</vt:lpstr>
      <vt:lpstr>Percentage of 3- to 5-Year-Olds Enrolled in Preschool Programs, by Parents’ Education Level, 2017</vt:lpstr>
      <vt:lpstr>Percentage of 3- to 5-Year-Olds Participating in Activities with a Family Member, by Parents’ Education Level, 2016</vt:lpstr>
      <vt:lpstr>Percentage of Kindergartners Through Fifth-Graders Participating in Activities with a Family Member in the Past Month,  by Parents’ Education Level, 2016</vt:lpstr>
      <vt:lpstr>Percentage of Elementary and Secondary School Children Whose Parents Were Involved in School Activities, by Parents’ Education Level, 2016</vt:lpstr>
      <vt:lpstr>Percentage of Individuals Age 25 and Older Who Volunteered, by Gender and Education Level, 2018</vt:lpstr>
      <vt:lpstr>Percentage of Individuals Age 25 and Older Who Volunteered, by Age and Education Level, 2018</vt:lpstr>
      <vt:lpstr>Voting Rates Among U.S. Citizens, by Age and Education Level, 2016 and 2018</vt:lpstr>
      <vt:lpstr>Voting Rates Among U.S. Citizens During Presidential Elections, by Education Level, 1964 to 2016</vt:lpstr>
      <vt:lpstr> For more information, visit:  research.collegeboard.org/trends    trends@collegeboard.org </vt:lpstr>
    </vt:vector>
  </TitlesOfParts>
  <Company>KSA-Plus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Pays 2010</dc:title>
  <dc:creator>Emily Plimpton</dc:creator>
  <cp:lastModifiedBy>Ma, Jennifer</cp:lastModifiedBy>
  <cp:revision>841</cp:revision>
  <dcterms:created xsi:type="dcterms:W3CDTF">2010-09-02T21:44:27Z</dcterms:created>
  <dcterms:modified xsi:type="dcterms:W3CDTF">2020-01-07T14:57:54Z</dcterms:modified>
</cp:coreProperties>
</file>